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3" r:id="rId2"/>
    <p:sldId id="266" r:id="rId3"/>
    <p:sldId id="260" r:id="rId4"/>
    <p:sldId id="277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78491-DF43-48D8-8F8E-824519E30F0D}" type="datetimeFigureOut">
              <a:rPr lang="it-IT" smtClean="0"/>
              <a:t>18/08/2025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12CB3C-3F58-4BD1-A845-DEF9A896EA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973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12CB3C-3F58-4BD1-A845-DEF9A896EAC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8158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12CB3C-3F58-4BD1-A845-DEF9A896EAC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1166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397CD0-F5FD-80D9-5F88-3F297BF94B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C32C1F5-C2A5-5455-702A-AB003872AB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E1BE8A2-1206-0B9C-CD13-7913CF9F9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6CD-18AE-46C6-83C9-2C6258E0D877}" type="datetimeFigureOut">
              <a:rPr lang="it-IT" smtClean="0"/>
              <a:t>18/08/2025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DF25E57-FFFE-F732-0D68-36564F3DE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3B82D7-4360-8829-237B-4FCE868BE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D557-DCE2-4124-A373-57FD7A918E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7146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22EA05-B887-A3EC-0447-00A7B8BD8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8DE8ADF-E6D3-68EE-24F5-577E1BCE6D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1881788-39CE-F4C3-F21D-976E752BF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6CD-18AE-46C6-83C9-2C6258E0D877}" type="datetimeFigureOut">
              <a:rPr lang="it-IT" smtClean="0"/>
              <a:t>18/08/2025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E797DCB-2C51-0E32-E7E6-014C00779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A7D4C3-47AB-8A19-1D8B-927AFEE97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D557-DCE2-4124-A373-57FD7A918E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7180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CB32DAE-F985-AAB7-9A22-4AE032F194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2A4B92D-6BC9-16D5-E7D5-FEA5F0651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D7D5C8F-A347-520B-91DB-FED7AB857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6CD-18AE-46C6-83C9-2C6258E0D877}" type="datetimeFigureOut">
              <a:rPr lang="it-IT" smtClean="0"/>
              <a:t>18/08/2025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0EE043-A3AD-ABC9-FA38-0836ECCBB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AE75D2-457C-4C50-D2C9-9EA0D5A74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D557-DCE2-4124-A373-57FD7A918E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433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8E7196-C1E1-3992-DF43-00EB30C89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100216-2EDD-6590-B814-DA171A396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10FFD0-8DB9-AC03-65FF-13D0A5600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6CD-18AE-46C6-83C9-2C6258E0D877}" type="datetimeFigureOut">
              <a:rPr lang="it-IT" smtClean="0"/>
              <a:t>18/08/2025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D54801D-42BE-75F1-3896-71F8CD6B1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3EBD31-A16C-F86B-7C32-A962E9DCD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D557-DCE2-4124-A373-57FD7A918E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7669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00A809-B3AA-3E46-D5FE-353030059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B8E2637-246F-4E3F-0968-4B5A7DA3B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3F2EFEA-991C-9A1B-EBF9-11E0E2B1C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6CD-18AE-46C6-83C9-2C6258E0D877}" type="datetimeFigureOut">
              <a:rPr lang="it-IT" smtClean="0"/>
              <a:t>18/08/2025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DBE138-2F73-8650-179E-13AB3FD5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3E4CC98-B9A9-BC74-67B7-E94ACFE0B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D557-DCE2-4124-A373-57FD7A918E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365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513512-0BF3-B676-C7D2-1F47A71EE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0C13DD-7FC2-1239-426B-A8497174CE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E32CF73-0841-A1CD-D9F4-B3CF8B4B7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35DF001-B8D7-5EC6-241B-3FA342BF5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6CD-18AE-46C6-83C9-2C6258E0D877}" type="datetimeFigureOut">
              <a:rPr lang="it-IT" smtClean="0"/>
              <a:t>18/08/2025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2D99332-6625-7E33-10AE-49C3B2443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48D7A7A-9286-224A-8134-907C96C63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D557-DCE2-4124-A373-57FD7A918E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698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2CC4FC-6796-AF01-F101-D66F37A8F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658E7F7-271F-E941-6992-1916FEB8D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A95BE2D-6A0C-F181-F280-31FD11454D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AEAF137-C670-B9E8-1B17-BEC75313C4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3664B26-D360-09F4-82E6-F2B1F688D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38941D1-88BF-A76C-958B-92E6B1595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6CD-18AE-46C6-83C9-2C6258E0D877}" type="datetimeFigureOut">
              <a:rPr lang="it-IT" smtClean="0"/>
              <a:t>18/08/2025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49F007C-1C21-074C-3509-59D20B521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A943EA5-8098-5464-1775-CDF68FA3F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D557-DCE2-4124-A373-57FD7A918E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9413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579810-CCC9-BA4D-28D1-7B7DADDD5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0B08195-1FD4-F7DA-842C-CD9C20D0E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6CD-18AE-46C6-83C9-2C6258E0D877}" type="datetimeFigureOut">
              <a:rPr lang="it-IT" smtClean="0"/>
              <a:t>18/08/2025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5880CCA-40BE-9789-BA73-7DCBA54C9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DF48890-2628-E090-C732-2F0409837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D557-DCE2-4124-A373-57FD7A918E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9322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19AD7C3-B90A-1274-AED1-62C233B89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6CD-18AE-46C6-83C9-2C6258E0D877}" type="datetimeFigureOut">
              <a:rPr lang="it-IT" smtClean="0"/>
              <a:t>18/08/2025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4E635B4-78E2-7DBF-8A16-947A2CCE5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62F59C7-E794-0EEB-8486-49B43291D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D557-DCE2-4124-A373-57FD7A918E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7435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89045A-E798-FC90-8336-374C6724F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D23B33-839A-79E8-2914-71B4AA8B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01ECDE8-9096-7540-E3A1-D1C3E1DA7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3664C6A-1C72-EF86-BF23-98BADD157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6CD-18AE-46C6-83C9-2C6258E0D877}" type="datetimeFigureOut">
              <a:rPr lang="it-IT" smtClean="0"/>
              <a:t>18/08/2025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25F5267-913F-B35B-F9F5-DBC38047E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E3648A5-8F1B-448F-095A-FDC3615D5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D557-DCE2-4124-A373-57FD7A918E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236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4AB2C9-95DD-4677-DDB4-0D905FA63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0CDD25E-6C7C-6F73-D465-90F224980E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6D82E52-0176-410B-0C44-5023C5914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7A0A850-CD7D-DD80-F601-D12B52A46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6CD-18AE-46C6-83C9-2C6258E0D877}" type="datetimeFigureOut">
              <a:rPr lang="it-IT" smtClean="0"/>
              <a:t>18/08/2025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20D8019-C444-E320-5FF7-C1C3160B0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F892C65-0571-854F-2075-77DE93D29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D557-DCE2-4124-A373-57FD7A918E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4710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8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C967528-7686-7E92-AE1A-FA2BF731E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9CBB56A-BA51-CF25-9CB1-945CE15B5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14D5AC-ECB6-13FB-2686-B808290823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576CD-18AE-46C6-83C9-2C6258E0D877}" type="datetimeFigureOut">
              <a:rPr lang="it-IT" smtClean="0"/>
              <a:t>18/08/2025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3137EA-9F37-CEE7-F843-009434E620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EF877-A781-4AF1-680F-814FCB197A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7D557-DCE2-4124-A373-57FD7A918E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7106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>
            <a:extLst>
              <a:ext uri="{FF2B5EF4-FFF2-40B4-BE49-F238E27FC236}">
                <a16:creationId xmlns:a16="http://schemas.microsoft.com/office/drawing/2014/main" id="{AAF15C63-2284-18AF-6ED7-D132843F45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57771"/>
            <a:ext cx="9144000" cy="2387600"/>
          </a:xfrm>
        </p:spPr>
        <p:txBody>
          <a:bodyPr/>
          <a:lstStyle/>
          <a:p>
            <a:r>
              <a:rPr lang="it-IT" dirty="0"/>
              <a:t>COMPARATIVE ANTIMAFIA LEGISLATION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25A6FB-E5C3-F277-352C-F7F388841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03790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it-IT" sz="2800" dirty="0"/>
              <a:t>EXTRA-UE LAWS</a:t>
            </a:r>
          </a:p>
          <a:p>
            <a:endParaRPr lang="it-IT" sz="4800" dirty="0"/>
          </a:p>
          <a:p>
            <a:r>
              <a:rPr lang="it-IT" sz="5200" dirty="0"/>
              <a:t>COLOMBIA</a:t>
            </a:r>
          </a:p>
        </p:txBody>
      </p:sp>
    </p:spTree>
    <p:extLst>
      <p:ext uri="{BB962C8B-B14F-4D97-AF65-F5344CB8AC3E}">
        <p14:creationId xmlns:p14="http://schemas.microsoft.com/office/powerpoint/2010/main" val="13295742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72C3C575-0DF9-F557-2C43-9DC702E747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766386"/>
              </p:ext>
            </p:extLst>
          </p:nvPr>
        </p:nvGraphicFramePr>
        <p:xfrm>
          <a:off x="246888" y="323273"/>
          <a:ext cx="11825039" cy="129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25039">
                  <a:extLst>
                    <a:ext uri="{9D8B030D-6E8A-4147-A177-3AD203B41FA5}">
                      <a16:colId xmlns:a16="http://schemas.microsoft.com/office/drawing/2014/main" val="4164873764"/>
                    </a:ext>
                  </a:extLst>
                </a:gridCol>
              </a:tblGrid>
              <a:tr h="29439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Specific measures against organized crime </a:t>
                      </a:r>
                      <a:r>
                        <a:rPr lang="en-GB" sz="1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with reference to 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Art. 416 bis </a:t>
                      </a:r>
                      <a:r>
                        <a:rPr lang="en-GB" sz="1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ITALIAN ANTIMAFIA LEGISLATION CRIMINAL CODE </a:t>
                      </a:r>
                      <a:endParaRPr lang="it-IT" sz="18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8601545"/>
                  </a:ext>
                </a:extLst>
              </a:tr>
              <a:tr h="516192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Conspiracy to commit crimes, money laundering, illicit enrichment, asset forfeiture. Main legal framework: Law 599/2000 (Criminal Code), Law 906/2004, Law 1908/2018, Law 1474/2011, Law 1708/2014, Decree 1069/2015.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endParaRPr lang="it-IT" sz="18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2585256"/>
                  </a:ext>
                </a:extLst>
              </a:tr>
            </a:tbl>
          </a:graphicData>
        </a:graphic>
      </p:graphicFrame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DB0668C7-C328-B2DF-9A67-1D90A91D44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116979"/>
              </p:ext>
            </p:extLst>
          </p:nvPr>
        </p:nvGraphicFramePr>
        <p:xfrm>
          <a:off x="203200" y="1441577"/>
          <a:ext cx="11988800" cy="1117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88800">
                  <a:extLst>
                    <a:ext uri="{9D8B030D-6E8A-4147-A177-3AD203B41FA5}">
                      <a16:colId xmlns:a16="http://schemas.microsoft.com/office/drawing/2014/main" val="26462078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</a:t>
                      </a:r>
                      <a:r>
                        <a:rPr lang="en-GB" sz="1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ith reference to 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Art. 416 </a:t>
                      </a:r>
                      <a:r>
                        <a:rPr lang="en-GB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ITALIAN ANTIMAFIA LEGISLATION CRIMINAL CODE </a:t>
                      </a:r>
                      <a:endParaRPr lang="it-IT" sz="18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2751783"/>
                  </a:ext>
                </a:extLst>
              </a:tr>
              <a:tr h="75206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 No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similar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provision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was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found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in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Colombian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legislation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58965"/>
                  </a:ext>
                </a:extLst>
              </a:tr>
            </a:tbl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499F1C50-A18E-0FB5-9F8D-6C3E35673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7593"/>
              </p:ext>
            </p:extLst>
          </p:nvPr>
        </p:nvGraphicFramePr>
        <p:xfrm>
          <a:off x="219179" y="2243421"/>
          <a:ext cx="11852748" cy="1296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2748">
                  <a:extLst>
                    <a:ext uri="{9D8B030D-6E8A-4147-A177-3AD203B41FA5}">
                      <a16:colId xmlns:a16="http://schemas.microsoft.com/office/drawing/2014/main" val="4164873764"/>
                    </a:ext>
                  </a:extLst>
                </a:gridCol>
              </a:tblGrid>
              <a:tr h="41053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</a:t>
                      </a:r>
                      <a:r>
                        <a:rPr lang="en-GB" sz="1800" b="1" kern="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ith</a:t>
                      </a:r>
                      <a:r>
                        <a:rPr lang="en-GB" sz="1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reference to </a:t>
                      </a:r>
                      <a:r>
                        <a:rPr lang="it-IT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Law</a:t>
                      </a: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175/2010 BAN ON CARRYING OUT ELECTORAL PROPAGANDA FOR PERSONS SUBJECT TO   PREVENTIVE MEASURES </a:t>
                      </a:r>
                      <a:endParaRPr lang="it-IT" sz="2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8601545"/>
                  </a:ext>
                </a:extLst>
              </a:tr>
              <a:tr h="656174">
                <a:tc>
                  <a:txBody>
                    <a:bodyPr/>
                    <a:lstStyle/>
                    <a:p>
                      <a:pPr algn="just"/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similar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provision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was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found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in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Colombian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legislation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.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2585256"/>
                  </a:ext>
                </a:extLst>
              </a:tr>
            </a:tbl>
          </a:graphicData>
        </a:graphic>
      </p:graphicFrame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121502BA-8781-43CB-FD86-10ACD2215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073517"/>
              </p:ext>
            </p:extLst>
          </p:nvPr>
        </p:nvGraphicFramePr>
        <p:xfrm>
          <a:off x="211697" y="3319272"/>
          <a:ext cx="11834276" cy="278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34276">
                  <a:extLst>
                    <a:ext uri="{9D8B030D-6E8A-4147-A177-3AD203B41FA5}">
                      <a16:colId xmlns:a16="http://schemas.microsoft.com/office/drawing/2014/main" val="1676417162"/>
                    </a:ext>
                  </a:extLst>
                </a:gridCol>
              </a:tblGrid>
              <a:tr h="19361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</a:t>
                      </a:r>
                      <a:r>
                        <a:rPr lang="en-GB" sz="1800" b="1" kern="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ith</a:t>
                      </a:r>
                      <a:r>
                        <a:rPr lang="en-GB" sz="1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reference to </a:t>
                      </a:r>
                      <a:r>
                        <a:rPr lang="it-IT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Law</a:t>
                      </a: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175/2010 BAN ON CARRYING OUT ELECTORAL PROPAGANDA FOR PERSONS SUBJECT TO PREVENTIVE MEASURES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2247691"/>
                  </a:ext>
                </a:extLst>
              </a:tr>
              <a:tr h="1696054">
                <a:tc>
                  <a:txBody>
                    <a:bodyPr/>
                    <a:lstStyle/>
                    <a:p>
                      <a:pPr algn="just"/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similar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provision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was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found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in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Colombian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legislation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.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</a:t>
                      </a:r>
                      <a:r>
                        <a:rPr lang="en-GB" sz="1800" b="1" kern="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ith</a:t>
                      </a:r>
                      <a:r>
                        <a:rPr lang="en-GB" sz="1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reference to 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Art. 18 </a:t>
                      </a:r>
                      <a:r>
                        <a:rPr lang="en-GB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Legisl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Decree 159/2011 </a:t>
                      </a: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DECEASED PERSON </a:t>
                      </a:r>
                    </a:p>
                    <a:p>
                      <a:pPr algn="just"/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similar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provision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was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found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in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Colombian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legislation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.</a:t>
                      </a:r>
                    </a:p>
                    <a:p>
                      <a:pPr algn="just"/>
                      <a:endParaRPr lang="it-IT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just"/>
                      <a:endParaRPr lang="it-IT" sz="17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0104331"/>
                  </a:ext>
                </a:extLst>
              </a:tr>
            </a:tbl>
          </a:graphicData>
        </a:graphic>
      </p:graphicFrame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85BF08C2-02E0-FF41-AEEA-92C77C8474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47168"/>
              </p:ext>
            </p:extLst>
          </p:nvPr>
        </p:nvGraphicFramePr>
        <p:xfrm>
          <a:off x="203200" y="5168957"/>
          <a:ext cx="11852748" cy="1092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2748">
                  <a:extLst>
                    <a:ext uri="{9D8B030D-6E8A-4147-A177-3AD203B41FA5}">
                      <a16:colId xmlns:a16="http://schemas.microsoft.com/office/drawing/2014/main" val="416487376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GB" sz="1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ith reference to 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Law 575/1965 </a:t>
                      </a: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ANTI-MAFIA LEGISLATION PERSONAL PREVENTION MEASURES</a:t>
                      </a:r>
                      <a:endParaRPr lang="it-IT" sz="2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8601545"/>
                  </a:ext>
                </a:extLst>
              </a:tr>
              <a:tr h="7263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similar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provision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was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found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in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Colombian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legislation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.</a:t>
                      </a:r>
                      <a:endParaRPr lang="it-IT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2585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347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E3C5BC78-5260-4CB3-522D-1A75AEA825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671624"/>
              </p:ext>
            </p:extLst>
          </p:nvPr>
        </p:nvGraphicFramePr>
        <p:xfrm>
          <a:off x="169626" y="107696"/>
          <a:ext cx="11852748" cy="6421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2748">
                  <a:extLst>
                    <a:ext uri="{9D8B030D-6E8A-4147-A177-3AD203B41FA5}">
                      <a16:colId xmlns:a16="http://schemas.microsoft.com/office/drawing/2014/main" val="4164873764"/>
                    </a:ext>
                  </a:extLst>
                </a:gridCol>
              </a:tblGrid>
              <a:tr h="39628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GB" sz="1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ith reference to </a:t>
                      </a: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Art. 6 of </a:t>
                      </a:r>
                      <a:r>
                        <a:rPr lang="it-IT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Legisl</a:t>
                      </a: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it-IT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Decree</a:t>
                      </a: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159/2011 SPECIAL PUBLIC SECURITY SURVEILLANCE </a:t>
                      </a:r>
                      <a:endParaRPr lang="it-IT" sz="18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8601545"/>
                  </a:ext>
                </a:extLst>
              </a:tr>
              <a:tr h="602483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similar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provision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was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found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in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Colombian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legislation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GB" sz="1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ith reference to </a:t>
                      </a:r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Art. 6, par. 2 </a:t>
                      </a: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</a:t>
                      </a:r>
                      <a:r>
                        <a:rPr lang="it-IT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Legisl</a:t>
                      </a: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it-IT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Decree</a:t>
                      </a: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159/2011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SPECIAL PS SURVEILLANCE</a:t>
                      </a:r>
                      <a:r>
                        <a:rPr lang="it-IT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PROHIBITION OF RESIDENCE 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similar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provision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was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found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in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Colombian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legislation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GB" sz="1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ith reference to </a:t>
                      </a:r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Art. 6 par. 3 </a:t>
                      </a: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</a:t>
                      </a:r>
                      <a:r>
                        <a:rPr lang="it-IT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Legisl</a:t>
                      </a: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it-IT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Decree</a:t>
                      </a: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159/2011</a:t>
                      </a:r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SPECIAL PS SURVEILLANCE</a:t>
                      </a:r>
                      <a:r>
                        <a:rPr lang="it-IT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OBLIGATION TO STAY </a:t>
                      </a: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similar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provision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was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found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in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Colombian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legislation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it-IT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GB" sz="1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ith reference to </a:t>
                      </a:r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Art. 16 </a:t>
                      </a:r>
                      <a:r>
                        <a:rPr lang="en-GB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Legisl</a:t>
                      </a:r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Decree 159/2011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ANTI-MAFIA LEGISLATION</a:t>
                      </a:r>
                      <a:r>
                        <a:rPr lang="it-IT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ASSET-RELATED PREVENTIVE MEASURES</a:t>
                      </a:r>
                      <a:r>
                        <a:rPr lang="it-IT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ENTITIES SUBJECT TO THE LAW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similar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provision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was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found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in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Colombian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legislation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it-IT" sz="18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b="1" dirty="0"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Law 1708/2014 </a:t>
                      </a:r>
                      <a:r>
                        <a:rPr lang="it-IT" b="1" dirty="0"/>
                        <a:t>with </a:t>
                      </a:r>
                      <a:r>
                        <a:rPr lang="it-IT" b="1" dirty="0" err="1"/>
                        <a:t>reference</a:t>
                      </a:r>
                      <a:r>
                        <a:rPr lang="it-IT" b="1" dirty="0"/>
                        <a:t> to </a:t>
                      </a:r>
                      <a:r>
                        <a:rPr lang="it-IT" b="1" dirty="0">
                          <a:solidFill>
                            <a:schemeClr val="dk1"/>
                          </a:solidFill>
                        </a:rPr>
                        <a:t>Art. 20, </a:t>
                      </a:r>
                      <a:r>
                        <a:rPr lang="it-IT" b="1" dirty="0" err="1">
                          <a:solidFill>
                            <a:schemeClr val="dk1"/>
                          </a:solidFill>
                        </a:rPr>
                        <a:t>Legisl</a:t>
                      </a:r>
                      <a:r>
                        <a:rPr lang="it-IT" b="1" dirty="0">
                          <a:solidFill>
                            <a:schemeClr val="dk1"/>
                          </a:solidFill>
                        </a:rPr>
                        <a:t>. </a:t>
                      </a:r>
                      <a:r>
                        <a:rPr lang="it-IT" b="1" dirty="0" err="1">
                          <a:solidFill>
                            <a:schemeClr val="dk1"/>
                          </a:solidFill>
                        </a:rPr>
                        <a:t>Decree</a:t>
                      </a:r>
                      <a:r>
                        <a:rPr lang="it-IT" b="1" dirty="0">
                          <a:solidFill>
                            <a:schemeClr val="dk1"/>
                          </a:solidFill>
                        </a:rPr>
                        <a:t> 159/2011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SEIZURE</a:t>
                      </a:r>
                      <a:endParaRPr lang="en-GB" b="1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dirty="0"/>
                        <a:t>Asset forfeiture and confiscation measures: law 1708/2014 establishes forfeiture of assets of illicit origin.</a:t>
                      </a:r>
                      <a:endParaRPr lang="it-IT" kern="100" dirty="0"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b="1" dirty="0"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Law 1708/2014 </a:t>
                      </a:r>
                      <a:r>
                        <a:rPr lang="it-IT" b="1" dirty="0"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with </a:t>
                      </a:r>
                      <a:r>
                        <a:rPr lang="it-IT" b="1" dirty="0" err="1"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reference</a:t>
                      </a:r>
                      <a:r>
                        <a:rPr lang="it-IT" b="1" dirty="0"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to </a:t>
                      </a:r>
                      <a:r>
                        <a:rPr lang="it-IT" b="1" dirty="0" err="1"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Legisl</a:t>
                      </a:r>
                      <a:r>
                        <a:rPr lang="it-IT" b="1" dirty="0"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. </a:t>
                      </a:r>
                      <a:r>
                        <a:rPr lang="it-IT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Decree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159/2011 </a:t>
                      </a:r>
                      <a:r>
                        <a:rPr lang="it-IT" b="1" dirty="0"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CONFISCATION</a:t>
                      </a:r>
                      <a:r>
                        <a:rPr lang="it-IT" b="1" dirty="0">
                          <a:solidFill>
                            <a:schemeClr val="dk1"/>
                          </a:solidFill>
                        </a:rPr>
                        <a:t> </a:t>
                      </a:r>
                      <a:endParaRPr lang="it-IT" b="1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dirty="0"/>
                        <a:t>Asset forfeiture and confiscation measures: law 1708/2014 establishes forfeiture of assets of illicit origin.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2585256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80DAFCA6-88CE-03AC-2218-C4C308FE78F3}"/>
              </a:ext>
            </a:extLst>
          </p:cNvPr>
          <p:cNvSpPr txBox="1"/>
          <p:nvPr/>
        </p:nvSpPr>
        <p:spPr>
          <a:xfrm>
            <a:off x="169626" y="5326133"/>
            <a:ext cx="11852748" cy="753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Law 1708/2014 w</a:t>
            </a:r>
            <a:r>
              <a:rPr lang="it-IT" sz="1800" b="1" kern="1200" dirty="0" err="1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ith</a:t>
            </a:r>
            <a:r>
              <a:rPr lang="it-IT" sz="1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800" b="1" kern="1200" dirty="0" err="1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reference</a:t>
            </a:r>
            <a:r>
              <a:rPr lang="it-IT" sz="1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to Art. 25, </a:t>
            </a:r>
            <a:r>
              <a:rPr lang="it-IT" sz="1800" b="1" kern="1200" dirty="0" err="1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Legisl</a:t>
            </a:r>
            <a:r>
              <a:rPr lang="it-IT" sz="1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it-IT" sz="1800" b="1" kern="1200" dirty="0" err="1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Decree</a:t>
            </a:r>
            <a:r>
              <a:rPr lang="it-IT" sz="1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159/2011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SEIZURE AND CONFISCATION OF AN EQUIVALENT VALUE</a:t>
            </a:r>
            <a:r>
              <a:rPr lang="it-IT" b="1" dirty="0">
                <a:solidFill>
                  <a:schemeClr val="dk1"/>
                </a:solidFill>
              </a:rPr>
              <a:t> </a:t>
            </a:r>
            <a:r>
              <a:rPr lang="it-IT" sz="1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GB" b="1" kern="1200" dirty="0">
              <a:solidFill>
                <a:schemeClr val="dk1"/>
              </a:solidFill>
              <a:cs typeface="+mn-cs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en-US" dirty="0"/>
              <a:t>Asset forfeiture and confiscation measures: law 1708/2014 establishes forfeiture of assets of illicit origin.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112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094032F-7946-154B-CD5E-3B7D14EEF0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30BD2E87-3023-A01E-F1CD-9339B0144792}"/>
              </a:ext>
            </a:extLst>
          </p:cNvPr>
          <p:cNvSpPr txBox="1"/>
          <p:nvPr/>
        </p:nvSpPr>
        <p:spPr>
          <a:xfrm>
            <a:off x="138544" y="212313"/>
            <a:ext cx="11757891" cy="13458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Law 1708/2014 </a:t>
            </a:r>
            <a:r>
              <a:rPr lang="en-GB" b="1" kern="0" dirty="0">
                <a:solidFill>
                  <a:srgbClr val="19191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with reference to Art. 110,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</a:rPr>
              <a:t>Legisl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. Decree</a:t>
            </a:r>
            <a:r>
              <a:rPr lang="en-GB" b="1" kern="0" dirty="0">
                <a:solidFill>
                  <a:srgbClr val="19191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159/2011</a:t>
            </a:r>
            <a:r>
              <a:rPr lang="it-IT" b="1" kern="0" dirty="0">
                <a:solidFill>
                  <a:srgbClr val="19191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8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Agency for Assets Seized and Confiscated</a:t>
            </a:r>
            <a:r>
              <a:rPr lang="en-GB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ANTIMAFIA LAWS</a:t>
            </a:r>
            <a:endParaRPr lang="en-GB" sz="1800" b="1" kern="0" dirty="0">
              <a:solidFill>
                <a:srgbClr val="19191A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en-US" dirty="0"/>
              <a:t>Asset forfeiture and confiscation measures: law 1708/2014 establishes forfeiture of assets of illicit origin.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9EE7764-B6C6-F842-37EC-3D48EE4531D2}"/>
              </a:ext>
            </a:extLst>
          </p:cNvPr>
          <p:cNvSpPr txBox="1"/>
          <p:nvPr/>
        </p:nvSpPr>
        <p:spPr>
          <a:xfrm>
            <a:off x="138543" y="1670555"/>
            <a:ext cx="11757891" cy="106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Special judicial procedures w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</a:rPr>
              <a:t>ith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reference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Decree-Law 8/1991 converted into Law 82/1991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</a:rPr>
              <a:t>KIDNAPPINGS FOR THE PURPOSE OF EXTORTION AND PROTECTION OF WITNESSES OF JUSTICE 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en-US" dirty="0"/>
              <a:t>Expedited criminal procedure for criminal organizations (Law 1908/2018).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9BBA351-AC2A-A16C-AF75-AFACBCC7098C}"/>
              </a:ext>
            </a:extLst>
          </p:cNvPr>
          <p:cNvSpPr txBox="1"/>
          <p:nvPr/>
        </p:nvSpPr>
        <p:spPr>
          <a:xfrm>
            <a:off x="138543" y="2733859"/>
            <a:ext cx="11683836" cy="2154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</a:rPr>
              <a:t>With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</a:rPr>
              <a:t>reference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</a:rPr>
              <a:t> to 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Art. 143 TUEL Consolidated Law for Local Authorities </a:t>
            </a:r>
            <a:r>
              <a:rPr lang="it-IT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DISSOLUTION OF MUNICIPAL COUNCILS</a:t>
            </a:r>
            <a:r>
              <a:rPr lang="it-IT" sz="1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</a:rPr>
              <a:t>FOR MAFIA INFILTRATION</a:t>
            </a:r>
            <a:r>
              <a:rPr lang="it-IT" dirty="0"/>
              <a:t> </a:t>
            </a:r>
            <a:endParaRPr lang="it-IT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similar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provision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was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found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Colombian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legislation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</a:rPr>
              <a:t>With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</a:rPr>
              <a:t>reference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</a:rPr>
              <a:t> to </a:t>
            </a:r>
            <a:r>
              <a:rPr lang="en-GB" sz="1800" b="1" dirty="0">
                <a:solidFill>
                  <a:srgbClr val="2B2B2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Art. 84, </a:t>
            </a:r>
            <a:r>
              <a:rPr lang="en-GB" sz="1800" b="1" dirty="0" err="1">
                <a:solidFill>
                  <a:srgbClr val="2B2B2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Legisl</a:t>
            </a:r>
            <a:r>
              <a:rPr lang="en-GB" sz="1800" b="1" dirty="0">
                <a:solidFill>
                  <a:srgbClr val="2B2B2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Decree 159/2011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</a:rPr>
              <a:t>COMMUNICATION AND INFORMATION OF THE ANTI-MAFIA DOCUMENTATION </a:t>
            </a:r>
            <a:endParaRPr lang="en-GB" sz="1800" b="1" dirty="0">
              <a:solidFill>
                <a:srgbClr val="2B2B2B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</a:rPr>
              <a:t>No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</a:rPr>
              <a:t>similar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</a:rPr>
              <a:t>provision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</a:rPr>
              <a:t>was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</a:rPr>
              <a:t>found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</a:rPr>
              <a:t> in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</a:rPr>
              <a:t>Colombian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</a:rPr>
              <a:t>legislation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4E2D470-5E3C-B55D-95AD-E0B0D44AAB63}"/>
              </a:ext>
            </a:extLst>
          </p:cNvPr>
          <p:cNvSpPr txBox="1"/>
          <p:nvPr/>
        </p:nvSpPr>
        <p:spPr>
          <a:xfrm>
            <a:off x="138542" y="4928627"/>
            <a:ext cx="11683835" cy="11658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PROVISIONS OF THE CRIMINAL CODE NOT INCLUDED IN THE ITALIAN CRIMINAL CODE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  <a:buNone/>
            </a:pPr>
            <a:r>
              <a:rPr lang="en-US" dirty="0"/>
              <a:t>Specialized bodies: Prosecutor General’s Office and National Police strengthened in the fight against organized crime.</a:t>
            </a:r>
          </a:p>
          <a:p>
            <a:pPr>
              <a:lnSpc>
                <a:spcPct val="106000"/>
              </a:lnSpc>
              <a:spcAft>
                <a:spcPts val="800"/>
              </a:spcAft>
              <a:buNone/>
            </a:pPr>
            <a:r>
              <a:rPr lang="en-US" dirty="0"/>
              <a:t>International judicial cooperation: provisions and protocols in Decree 1069 of 2015.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3923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</TotalTime>
  <Words>561</Words>
  <Application>Microsoft Office PowerPoint</Application>
  <PresentationFormat>Widescreen</PresentationFormat>
  <Paragraphs>50</Paragraphs>
  <Slides>4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di Office</vt:lpstr>
      <vt:lpstr>COMPARATIVE ANTIMAFIA LEGISLATION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Gabrielli Francesca Sarah</dc:creator>
  <cp:lastModifiedBy>Gabrielli Francesca Sarah</cp:lastModifiedBy>
  <cp:revision>45</cp:revision>
  <dcterms:created xsi:type="dcterms:W3CDTF">2025-05-16T12:53:49Z</dcterms:created>
  <dcterms:modified xsi:type="dcterms:W3CDTF">2025-08-18T13:22:28Z</dcterms:modified>
</cp:coreProperties>
</file>